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09" r:id="rId2"/>
    <p:sldId id="2710" r:id="rId3"/>
    <p:sldId id="2711" r:id="rId4"/>
    <p:sldId id="2708" r:id="rId5"/>
    <p:sldId id="2654" r:id="rId6"/>
  </p:sldIdLst>
  <p:sldSz cx="15122525" cy="10693400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2pPr>
    <a:lvl3pPr marL="1279525" indent="-365125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3pPr>
    <a:lvl4pPr marL="1919288" indent="-547688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4pPr>
    <a:lvl5pPr marL="2559050" indent="-73025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5pPr>
    <a:lvl6pPr marL="2286000" algn="l" defTabSz="914400" rtl="0" eaLnBrk="1" latinLnBrk="0" hangingPunct="1"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6pPr>
    <a:lvl7pPr marL="2743200" algn="l" defTabSz="914400" rtl="0" eaLnBrk="1" latinLnBrk="0" hangingPunct="1"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7pPr>
    <a:lvl8pPr marL="3200400" algn="l" defTabSz="914400" rtl="0" eaLnBrk="1" latinLnBrk="0" hangingPunct="1"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8pPr>
    <a:lvl9pPr marL="3657600" algn="l" defTabSz="914400" rtl="0" eaLnBrk="1" latinLnBrk="0" hangingPunct="1">
      <a:defRPr sz="2100" kern="1200">
        <a:solidFill>
          <a:srgbClr val="000000"/>
        </a:solidFill>
        <a:latin typeface="黑体" pitchFamily="2" charset="-122"/>
        <a:ea typeface="黑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4">
          <p15:clr>
            <a:srgbClr val="A4A3A4"/>
          </p15:clr>
        </p15:guide>
        <p15:guide id="2" orient="horz" pos="6529">
          <p15:clr>
            <a:srgbClr val="A4A3A4"/>
          </p15:clr>
        </p15:guide>
        <p15:guide id="3" orient="horz" pos="643">
          <p15:clr>
            <a:srgbClr val="A4A3A4"/>
          </p15:clr>
        </p15:guide>
        <p15:guide id="4" orient="horz" pos="3447">
          <p15:clr>
            <a:srgbClr val="A4A3A4"/>
          </p15:clr>
        </p15:guide>
        <p15:guide id="5" pos="397">
          <p15:clr>
            <a:srgbClr val="A4A3A4"/>
          </p15:clr>
        </p15:guide>
        <p15:guide id="6" pos="9178">
          <p15:clr>
            <a:srgbClr val="A4A3A4"/>
          </p15:clr>
        </p15:guide>
        <p15:guide id="7" pos="5676">
          <p15:clr>
            <a:srgbClr val="A4A3A4"/>
          </p15:clr>
        </p15:guide>
        <p15:guide id="8" pos="5517">
          <p15:clr>
            <a:srgbClr val="A4A3A4"/>
          </p15:clr>
        </p15:guide>
        <p15:guide id="9" orient="horz" pos="3489">
          <p15:clr>
            <a:srgbClr val="A4A3A4"/>
          </p15:clr>
        </p15:guide>
        <p15:guide id="10" orient="horz" pos="349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y123.Org" initials="S" lastIdx="0" clrIdx="0"/>
  <p:cmAuthor id="1" name="PC" initials="P" lastIdx="1" clrIdx="1">
    <p:extLst>
      <p:ext uri="{19B8F6BF-5375-455C-9EA6-DF929625EA0E}">
        <p15:presenceInfo xmlns=""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6600"/>
    <a:srgbClr val="CCFFCC"/>
    <a:srgbClr val="FFFFCC"/>
    <a:srgbClr val="FFCCFF"/>
    <a:srgbClr val="C1BFDF"/>
    <a:srgbClr val="009999"/>
    <a:srgbClr val="CC6600"/>
    <a:srgbClr val="FF9900"/>
    <a:srgbClr val="B3C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3911" autoAdjust="0"/>
  </p:normalViewPr>
  <p:slideViewPr>
    <p:cSldViewPr snapToGrid="0">
      <p:cViewPr varScale="1">
        <p:scale>
          <a:sx n="66" d="100"/>
          <a:sy n="66" d="100"/>
        </p:scale>
        <p:origin x="-1548" y="-114"/>
      </p:cViewPr>
      <p:guideLst>
        <p:guide orient="horz" pos="264"/>
        <p:guide orient="horz" pos="6529"/>
        <p:guide orient="horz" pos="643"/>
        <p:guide orient="horz" pos="3447"/>
        <p:guide orient="horz" pos="3489"/>
        <p:guide orient="horz" pos="3498"/>
        <p:guide pos="397"/>
        <p:guide pos="9178"/>
        <p:guide pos="5676"/>
        <p:guide pos="5517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946" y="-126"/>
      </p:cViewPr>
      <p:guideLst>
        <p:guide orient="horz" pos="3043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1" tIns="46281" rIns="92561" bIns="46281" numCol="1" anchor="t" anchorCtr="0" compatLnSpc="1">
            <a:prstTxWarp prst="textNoShape">
              <a:avLst/>
            </a:prstTxWarp>
          </a:bodyPr>
          <a:lstStyle>
            <a:lvl1pPr algn="l" defTabSz="925758">
              <a:defRPr sz="1300" b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 bwMode="auto">
          <a:xfrm>
            <a:off x="3850443" y="0"/>
            <a:ext cx="2945659" cy="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1" tIns="46281" rIns="92561" bIns="46281" numCol="1" anchor="t" anchorCtr="0" compatLnSpc="1">
            <a:prstTxWarp prst="textNoShape">
              <a:avLst/>
            </a:prstTxWarp>
          </a:bodyPr>
          <a:lstStyle>
            <a:lvl1pPr algn="r" defTabSz="925758">
              <a:defRPr sz="1300" b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FDF2A02B-B848-4B0C-BD5E-FAF673B20D9A}" type="datetime1">
              <a:rPr lang="zh-CN" altLang="en-US"/>
              <a:pPr>
                <a:defRPr/>
              </a:pPr>
              <a:t>2019/12/10 Tuesday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 bwMode="auto">
          <a:xfrm>
            <a:off x="0" y="9430672"/>
            <a:ext cx="2945659" cy="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1" tIns="46281" rIns="92561" bIns="46281" numCol="1" anchor="b" anchorCtr="0" compatLnSpc="1">
            <a:prstTxWarp prst="textNoShape">
              <a:avLst/>
            </a:prstTxWarp>
          </a:bodyPr>
          <a:lstStyle>
            <a:lvl1pPr algn="l" defTabSz="925758">
              <a:defRPr sz="1300" b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 bwMode="auto">
          <a:xfrm>
            <a:off x="3850443" y="9430672"/>
            <a:ext cx="2945659" cy="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1" tIns="46281" rIns="92561" bIns="46281" numCol="1" anchor="b" anchorCtr="0" compatLnSpc="1">
            <a:prstTxWarp prst="textNoShape">
              <a:avLst/>
            </a:prstTxWarp>
          </a:bodyPr>
          <a:lstStyle>
            <a:lvl1pPr algn="r" defTabSz="925758">
              <a:defRPr sz="1300" b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84A704F2-3D60-4511-91CF-F060E596E5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656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1" tIns="46281" rIns="92561" bIns="46281" numCol="1" anchor="t" anchorCtr="0" compatLnSpc="1">
            <a:prstTxWarp prst="textNoShape">
              <a:avLst/>
            </a:prstTxWarp>
          </a:bodyPr>
          <a:lstStyle>
            <a:lvl1pPr algn="l" defTabSz="925758">
              <a:defRPr sz="1800" b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331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1" tIns="46281" rIns="92561" bIns="46281" numCol="1" anchor="t" anchorCtr="0" compatLnSpc="1">
            <a:prstTxWarp prst="textNoShape">
              <a:avLst/>
            </a:prstTxWarp>
          </a:bodyPr>
          <a:lstStyle>
            <a:lvl1pPr algn="l" defTabSz="925758">
              <a:defRPr sz="1800" b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9313BE6E-C667-43B2-8EFE-F220DD3FF271}" type="datetime1">
              <a:rPr lang="zh-CN" altLang="en-US"/>
              <a:pPr>
                <a:defRPr/>
              </a:pPr>
              <a:t>2019/12/10 Tuesday</a:t>
            </a:fld>
            <a:endParaRPr lang="en-US" altLang="zh-CN"/>
          </a:p>
        </p:txBody>
      </p:sp>
      <p:sp>
        <p:nvSpPr>
          <p:cNvPr id="512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13317" name="Notes Placeholder 4"/>
          <p:cNvSpPr>
            <a:spLocks noGrp="1" noRot="1" noChangeAspect="1" noChangeArrowheads="1"/>
          </p:cNvSpPr>
          <p:nvPr/>
        </p:nvSpPr>
        <p:spPr bwMode="auto">
          <a:xfrm>
            <a:off x="679768" y="4716152"/>
            <a:ext cx="5438140" cy="4468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61" tIns="46281" rIns="92561" bIns="46281" anchor="ctr"/>
          <a:lstStyle/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300">
                <a:solidFill>
                  <a:schemeClr val="tx1"/>
                </a:solidFill>
                <a:latin typeface="Arial" charset="0"/>
                <a:ea typeface="宋体" charset="-122"/>
              </a:rPr>
              <a:t>Click to edit Master text styles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300">
                <a:solidFill>
                  <a:schemeClr val="tx1"/>
                </a:solidFill>
                <a:latin typeface="Arial" charset="0"/>
                <a:ea typeface="宋体" charset="-122"/>
              </a:rPr>
              <a:t>Second level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300">
                <a:solidFill>
                  <a:schemeClr val="tx1"/>
                </a:solidFill>
                <a:latin typeface="Arial" charset="0"/>
                <a:ea typeface="宋体" charset="-122"/>
              </a:rPr>
              <a:t>Third level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300">
                <a:solidFill>
                  <a:schemeClr val="tx1"/>
                </a:solidFill>
                <a:latin typeface="Arial" charset="0"/>
                <a:ea typeface="宋体" charset="-122"/>
              </a:rPr>
              <a:t>Fourth level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en-US" altLang="zh-CN" sz="1300">
                <a:solidFill>
                  <a:schemeClr val="tx1"/>
                </a:solidFill>
                <a:latin typeface="Arial" charset="0"/>
                <a:ea typeface="宋体" charset="-122"/>
              </a:rPr>
              <a:t>Fifth level</a:t>
            </a:r>
            <a:endParaRPr lang="zh-CN" altLang="en-US" sz="130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331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672"/>
            <a:ext cx="2945659" cy="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1" tIns="46281" rIns="92561" bIns="46281" numCol="1" anchor="b" anchorCtr="0" compatLnSpc="1">
            <a:prstTxWarp prst="textNoShape">
              <a:avLst/>
            </a:prstTxWarp>
          </a:bodyPr>
          <a:lstStyle>
            <a:lvl1pPr algn="l" defTabSz="925758">
              <a:defRPr sz="1800" b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331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672"/>
            <a:ext cx="2945659" cy="4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1" tIns="46281" rIns="92561" bIns="46281" numCol="1" anchor="b" anchorCtr="0" compatLnSpc="1">
            <a:prstTxWarp prst="textNoShape">
              <a:avLst/>
            </a:prstTxWarp>
          </a:bodyPr>
          <a:lstStyle>
            <a:lvl1pPr algn="l" defTabSz="925758">
              <a:defRPr sz="1800" b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117976BC-B94C-452B-A5B1-7BEBB769C6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44802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691"/>
            <a:fld id="{3A6B2850-7841-40EB-9260-C44820C2FEC1}" type="slidenum">
              <a:rPr lang="zh-CN" altLang="en-US" smtClean="0"/>
              <a:pPr defTabSz="925691"/>
              <a:t>0</a:t>
            </a:fld>
            <a:endParaRPr lang="en-US" altLang="zh-CN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152"/>
            <a:ext cx="5438140" cy="4468190"/>
          </a:xfrm>
          <a:prstGeom prst="rect">
            <a:avLst/>
          </a:prstGeom>
          <a:noFill/>
          <a:ln>
            <a:miter lim="800000"/>
          </a:ln>
        </p:spPr>
        <p:txBody>
          <a:bodyPr lIns="92561" tIns="46281" rIns="92561" bIns="46281"/>
          <a:lstStyle/>
          <a:p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二手房交易率居高不下，因上学而购房的需求表现强烈，加之国家逐步放宽落户政策、二胎政策等效应已开始逐年释放，</a:t>
            </a:r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5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691"/>
            <a:fld id="{3A6B2850-7841-40EB-9260-C44820C2FEC1}" type="slidenum">
              <a:rPr lang="zh-CN" altLang="en-US" smtClean="0"/>
              <a:pPr defTabSz="925691"/>
              <a:t>1</a:t>
            </a:fld>
            <a:endParaRPr lang="en-US" altLang="zh-CN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152"/>
            <a:ext cx="5438140" cy="4468190"/>
          </a:xfrm>
          <a:prstGeom prst="rect">
            <a:avLst/>
          </a:prstGeom>
          <a:noFill/>
          <a:ln>
            <a:miter lim="800000"/>
          </a:ln>
        </p:spPr>
        <p:txBody>
          <a:bodyPr lIns="92561" tIns="46281" rIns="92561" bIns="46281"/>
          <a:lstStyle/>
          <a:p>
            <a:r>
              <a:rPr lang="zh-CN" altLang="en-US" dirty="0">
                <a:latin typeface="Arial" charset="0"/>
              </a:rPr>
              <a:t>大于差额</a:t>
            </a:r>
            <a:r>
              <a:rPr lang="en-US" altLang="zh-CN" dirty="0">
                <a:latin typeface="Arial" charset="0"/>
              </a:rPr>
              <a:t>412</a:t>
            </a:r>
            <a:r>
              <a:rPr lang="zh-CN" altLang="en-US" dirty="0">
                <a:latin typeface="Arial" charset="0"/>
              </a:rPr>
              <a:t>班，满足规划需求</a:t>
            </a:r>
          </a:p>
        </p:txBody>
      </p:sp>
    </p:spTree>
    <p:extLst>
      <p:ext uri="{BB962C8B-B14F-4D97-AF65-F5344CB8AC3E}">
        <p14:creationId xmlns:p14="http://schemas.microsoft.com/office/powerpoint/2010/main" val="96795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691"/>
            <a:fld id="{3A6B2850-7841-40EB-9260-C44820C2FEC1}" type="slidenum">
              <a:rPr lang="zh-CN" altLang="en-US" smtClean="0"/>
              <a:pPr defTabSz="925691"/>
              <a:t>2</a:t>
            </a:fld>
            <a:endParaRPr lang="en-US" altLang="zh-CN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152"/>
            <a:ext cx="5438140" cy="4468190"/>
          </a:xfrm>
          <a:prstGeom prst="rect">
            <a:avLst/>
          </a:prstGeom>
          <a:noFill/>
          <a:ln>
            <a:miter lim="800000"/>
          </a:ln>
        </p:spPr>
        <p:txBody>
          <a:bodyPr lIns="92561" tIns="46281" rIns="92561" bIns="46281"/>
          <a:lstStyle/>
          <a:p>
            <a:r>
              <a:rPr lang="zh-CN" altLang="en-US" dirty="0">
                <a:latin typeface="Arial" charset="0"/>
              </a:rPr>
              <a:t>大于差额</a:t>
            </a:r>
            <a:r>
              <a:rPr lang="en-US" altLang="zh-CN" dirty="0">
                <a:latin typeface="Arial" charset="0"/>
              </a:rPr>
              <a:t>412</a:t>
            </a:r>
            <a:r>
              <a:rPr lang="zh-CN" altLang="en-US" dirty="0">
                <a:latin typeface="Arial" charset="0"/>
              </a:rPr>
              <a:t>班，满足规划需求</a:t>
            </a:r>
          </a:p>
        </p:txBody>
      </p:sp>
    </p:spTree>
    <p:extLst>
      <p:ext uri="{BB962C8B-B14F-4D97-AF65-F5344CB8AC3E}">
        <p14:creationId xmlns:p14="http://schemas.microsoft.com/office/powerpoint/2010/main" val="344875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691"/>
            <a:fld id="{3A6B2850-7841-40EB-9260-C44820C2FEC1}" type="slidenum">
              <a:rPr lang="zh-CN" altLang="en-US" smtClean="0"/>
              <a:pPr defTabSz="925691"/>
              <a:t>3</a:t>
            </a:fld>
            <a:endParaRPr lang="en-US" altLang="zh-CN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152"/>
            <a:ext cx="5438140" cy="4468190"/>
          </a:xfrm>
          <a:prstGeom prst="rect">
            <a:avLst/>
          </a:prstGeom>
          <a:noFill/>
          <a:ln>
            <a:miter lim="800000"/>
          </a:ln>
        </p:spPr>
        <p:txBody>
          <a:bodyPr lIns="92561" tIns="46281" rIns="92561" bIns="46281"/>
          <a:lstStyle/>
          <a:p>
            <a:endParaRPr lang="zh-CN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2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691"/>
            <a:fld id="{3A6B2850-7841-40EB-9260-C44820C2FEC1}" type="slidenum">
              <a:rPr lang="zh-CN" altLang="en-US" smtClean="0"/>
              <a:pPr defTabSz="925691"/>
              <a:t>4</a:t>
            </a:fld>
            <a:endParaRPr lang="en-US" altLang="zh-CN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152"/>
            <a:ext cx="5438140" cy="4468190"/>
          </a:xfrm>
          <a:prstGeom prst="rect">
            <a:avLst/>
          </a:prstGeom>
          <a:noFill/>
          <a:ln>
            <a:miter lim="800000"/>
          </a:ln>
        </p:spPr>
        <p:txBody>
          <a:bodyPr lIns="92561" tIns="46281" rIns="92561" bIns="46281"/>
          <a:lstStyle/>
          <a:p>
            <a:endParaRPr lang="zh-CN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5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480" y="1"/>
            <a:ext cx="1168184" cy="9071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标题 1"/>
          <p:cNvSpPr>
            <a:spLocks/>
          </p:cNvSpPr>
          <p:nvPr userDrawn="1"/>
        </p:nvSpPr>
        <p:spPr bwMode="auto">
          <a:xfrm>
            <a:off x="685693" y="-11113"/>
            <a:ext cx="14438312" cy="925513"/>
          </a:xfrm>
          <a:prstGeom prst="rect">
            <a:avLst/>
          </a:prstGeom>
          <a:solidFill>
            <a:srgbClr val="D9D9D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3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5346" y="1"/>
            <a:ext cx="1168184" cy="9071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3" name="标题 1"/>
          <p:cNvSpPr>
            <a:spLocks/>
          </p:cNvSpPr>
          <p:nvPr userDrawn="1"/>
        </p:nvSpPr>
        <p:spPr bwMode="auto">
          <a:xfrm>
            <a:off x="719559" y="-11113"/>
            <a:ext cx="14438312" cy="925513"/>
          </a:xfrm>
          <a:prstGeom prst="rect">
            <a:avLst/>
          </a:prstGeom>
          <a:solidFill>
            <a:srgbClr val="D9D9D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780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168184" cy="907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1" name="标题 1"/>
          <p:cNvSpPr>
            <a:spLocks/>
          </p:cNvSpPr>
          <p:nvPr userDrawn="1"/>
        </p:nvSpPr>
        <p:spPr bwMode="auto">
          <a:xfrm>
            <a:off x="684213" y="-11113"/>
            <a:ext cx="14438312" cy="925513"/>
          </a:xfrm>
          <a:prstGeom prst="rect">
            <a:avLst/>
          </a:prstGeom>
          <a:solidFill>
            <a:srgbClr val="D9D9D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3200" dirty="0"/>
          </a:p>
        </p:txBody>
      </p:sp>
      <p:sp>
        <p:nvSpPr>
          <p:cNvPr id="4" name="矩形 3"/>
          <p:cNvSpPr/>
          <p:nvPr userDrawn="1"/>
        </p:nvSpPr>
        <p:spPr>
          <a:xfrm>
            <a:off x="35346" y="1"/>
            <a:ext cx="1168184" cy="9071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" name="标题 1"/>
          <p:cNvSpPr>
            <a:spLocks/>
          </p:cNvSpPr>
          <p:nvPr userDrawn="1"/>
        </p:nvSpPr>
        <p:spPr bwMode="auto">
          <a:xfrm>
            <a:off x="719559" y="-11113"/>
            <a:ext cx="14438312" cy="925513"/>
          </a:xfrm>
          <a:prstGeom prst="rect">
            <a:avLst/>
          </a:prstGeom>
          <a:solidFill>
            <a:srgbClr val="D9D9D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3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168184" cy="907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1" name="标题 1"/>
          <p:cNvSpPr>
            <a:spLocks/>
          </p:cNvSpPr>
          <p:nvPr userDrawn="1"/>
        </p:nvSpPr>
        <p:spPr bwMode="auto">
          <a:xfrm>
            <a:off x="684213" y="-11113"/>
            <a:ext cx="14438312" cy="925513"/>
          </a:xfrm>
          <a:prstGeom prst="rect">
            <a:avLst/>
          </a:prstGeom>
          <a:solidFill>
            <a:srgbClr val="D9D9D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3200" dirty="0"/>
          </a:p>
        </p:txBody>
      </p:sp>
      <p:sp>
        <p:nvSpPr>
          <p:cNvPr id="4" name="矩形 3"/>
          <p:cNvSpPr/>
          <p:nvPr userDrawn="1"/>
        </p:nvSpPr>
        <p:spPr>
          <a:xfrm>
            <a:off x="35346" y="1"/>
            <a:ext cx="1168184" cy="9071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" name="标题 1"/>
          <p:cNvSpPr>
            <a:spLocks/>
          </p:cNvSpPr>
          <p:nvPr userDrawn="1"/>
        </p:nvSpPr>
        <p:spPr bwMode="auto">
          <a:xfrm>
            <a:off x="719559" y="-11113"/>
            <a:ext cx="14438312" cy="925513"/>
          </a:xfrm>
          <a:prstGeom prst="rect">
            <a:avLst/>
          </a:prstGeom>
          <a:solidFill>
            <a:srgbClr val="D9D9D9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3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55650" y="428625"/>
            <a:ext cx="13611225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816" r:id="rId3"/>
    <p:sldLayoutId id="2147483753" r:id="rId4"/>
  </p:sldLayoutIdLst>
  <p:hf hdr="0" ftr="0" dt="0"/>
  <p:txStyles>
    <p:titleStyle>
      <a:lvl1pPr marL="1462088" indent="-1462088" algn="l" defTabSz="1044575" rtl="0" eaLnBrk="0" fontAlgn="base" hangingPunct="0">
        <a:spcBef>
          <a:spcPct val="0"/>
        </a:spcBef>
        <a:spcAft>
          <a:spcPct val="0"/>
        </a:spcAft>
        <a:defRPr sz="3200">
          <a:solidFill>
            <a:srgbClr val="3F9017"/>
          </a:solidFill>
          <a:latin typeface="+mj-lt"/>
          <a:ea typeface="+mj-ea"/>
          <a:cs typeface="+mj-cs"/>
          <a:sym typeface="Calibri" pitchFamily="34" charset="0"/>
        </a:defRPr>
      </a:lvl1pPr>
      <a:lvl2pPr marL="1462088" indent="-1462088" algn="l" defTabSz="1044575" rtl="0" eaLnBrk="0" fontAlgn="base" hangingPunct="0">
        <a:spcBef>
          <a:spcPct val="0"/>
        </a:spcBef>
        <a:spcAft>
          <a:spcPct val="0"/>
        </a:spcAft>
        <a:defRPr sz="3200">
          <a:solidFill>
            <a:srgbClr val="3F9017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2pPr>
      <a:lvl3pPr marL="1462088" indent="-1462088" algn="l" defTabSz="1044575" rtl="0" eaLnBrk="0" fontAlgn="base" hangingPunct="0">
        <a:spcBef>
          <a:spcPct val="0"/>
        </a:spcBef>
        <a:spcAft>
          <a:spcPct val="0"/>
        </a:spcAft>
        <a:defRPr sz="3200">
          <a:solidFill>
            <a:srgbClr val="3F9017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3pPr>
      <a:lvl4pPr marL="1462088" indent="-1462088" algn="l" defTabSz="1044575" rtl="0" eaLnBrk="0" fontAlgn="base" hangingPunct="0">
        <a:spcBef>
          <a:spcPct val="0"/>
        </a:spcBef>
        <a:spcAft>
          <a:spcPct val="0"/>
        </a:spcAft>
        <a:defRPr sz="3200">
          <a:solidFill>
            <a:srgbClr val="3F9017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4pPr>
      <a:lvl5pPr marL="1462088" indent="-1462088" algn="l" defTabSz="1044575" rtl="0" eaLnBrk="0" fontAlgn="base" hangingPunct="0">
        <a:spcBef>
          <a:spcPct val="0"/>
        </a:spcBef>
        <a:spcAft>
          <a:spcPct val="0"/>
        </a:spcAft>
        <a:defRPr sz="3200">
          <a:solidFill>
            <a:srgbClr val="3F9017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5pPr>
      <a:lvl6pPr marL="1920240" indent="-1280160" algn="l" rtl="0" fontAlgn="base">
        <a:spcBef>
          <a:spcPct val="0"/>
        </a:spcBef>
        <a:spcAft>
          <a:spcPct val="0"/>
        </a:spcAft>
        <a:defRPr sz="2800">
          <a:solidFill>
            <a:srgbClr val="3F9017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6pPr>
      <a:lvl7pPr marL="2560320" indent="-1280160" algn="l" rtl="0" fontAlgn="base">
        <a:spcBef>
          <a:spcPct val="0"/>
        </a:spcBef>
        <a:spcAft>
          <a:spcPct val="0"/>
        </a:spcAft>
        <a:defRPr sz="2800">
          <a:solidFill>
            <a:srgbClr val="3F9017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7pPr>
      <a:lvl8pPr marL="3200400" indent="-1280160" algn="l" rtl="0" fontAlgn="base">
        <a:spcBef>
          <a:spcPct val="0"/>
        </a:spcBef>
        <a:spcAft>
          <a:spcPct val="0"/>
        </a:spcAft>
        <a:defRPr sz="2800">
          <a:solidFill>
            <a:srgbClr val="3F9017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8pPr>
      <a:lvl9pPr marL="3840480" indent="-1280160" algn="l" rtl="0" fontAlgn="base">
        <a:spcBef>
          <a:spcPct val="0"/>
        </a:spcBef>
        <a:spcAft>
          <a:spcPct val="0"/>
        </a:spcAft>
        <a:defRPr sz="2800">
          <a:solidFill>
            <a:srgbClr val="3F9017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9pPr>
    </p:titleStyle>
    <p:bodyStyle>
      <a:lvl1pPr marL="547688" indent="-547688" algn="l" defTabSz="1044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>
          <a:solidFill>
            <a:srgbClr val="3F3F3F"/>
          </a:solidFill>
          <a:latin typeface="+mn-lt"/>
          <a:ea typeface="+mn-ea"/>
          <a:cs typeface="+mn-cs"/>
          <a:sym typeface="Calibri" pitchFamily="34" charset="0"/>
        </a:defRPr>
      </a:lvl1pPr>
      <a:lvl2pPr marL="1187450" indent="-455613" algn="l" defTabSz="1044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>
          <a:solidFill>
            <a:srgbClr val="3F3F3F"/>
          </a:solidFill>
          <a:latin typeface="+mn-lt"/>
          <a:ea typeface="+mn-ea"/>
          <a:sym typeface="Calibri" pitchFamily="34" charset="0"/>
        </a:defRPr>
      </a:lvl2pPr>
      <a:lvl3pPr marL="1828800" indent="-365125" algn="l" defTabSz="1044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>
          <a:solidFill>
            <a:srgbClr val="3F3F3F"/>
          </a:solidFill>
          <a:latin typeface="+mn-lt"/>
          <a:ea typeface="+mn-ea"/>
          <a:sym typeface="Calibri" pitchFamily="34" charset="0"/>
        </a:defRPr>
      </a:lvl3pPr>
      <a:lvl4pPr marL="2559050" indent="-363538" algn="l" defTabSz="1044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>
          <a:solidFill>
            <a:srgbClr val="3F3F3F"/>
          </a:solidFill>
          <a:latin typeface="+mn-lt"/>
          <a:ea typeface="+mn-ea"/>
          <a:sym typeface="Calibri" pitchFamily="34" charset="0"/>
        </a:defRPr>
      </a:lvl4pPr>
      <a:lvl5pPr marL="3290888" indent="-365125" algn="l" defTabSz="10445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>
          <a:solidFill>
            <a:srgbClr val="3F3F3F"/>
          </a:solidFill>
          <a:latin typeface="+mn-lt"/>
          <a:ea typeface="+mn-ea"/>
          <a:sym typeface="Calibri" pitchFamily="34" charset="0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rgbClr val="3F3F3F"/>
          </a:solidFill>
          <a:latin typeface="+mn-lt"/>
          <a:ea typeface="+mn-ea"/>
          <a:sym typeface="Calibri" pitchFamily="34" charset="0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rgbClr val="3F3F3F"/>
          </a:solidFill>
          <a:latin typeface="+mn-lt"/>
          <a:ea typeface="+mn-ea"/>
          <a:sym typeface="Calibri" pitchFamily="34" charset="0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rgbClr val="3F3F3F"/>
          </a:solidFill>
          <a:latin typeface="+mn-lt"/>
          <a:ea typeface="+mn-ea"/>
          <a:sym typeface="Calibri" pitchFamily="34" charset="0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rgbClr val="3F3F3F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 txBox="1">
            <a:spLocks noGrp="1"/>
          </p:cNvSpPr>
          <p:nvPr/>
        </p:nvSpPr>
        <p:spPr bwMode="auto">
          <a:xfrm>
            <a:off x="14474825" y="10247313"/>
            <a:ext cx="630238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46284" tIns="73142" rIns="146284" bIns="73142"/>
          <a:lstStyle/>
          <a:p>
            <a:pPr algn="ctr" defTabSz="1044575">
              <a:defRPr/>
            </a:pPr>
            <a:fld id="{B28B363A-8F3E-44BC-AB21-845A31F53DCD}" type="slidenum">
              <a:rPr lang="zh-CN" altLang="en-US" sz="1200">
                <a:solidFill>
                  <a:schemeClr val="tx1"/>
                </a:solidFill>
                <a:latin typeface="+mn-ea"/>
                <a:ea typeface="+mn-ea"/>
              </a:rPr>
              <a:pPr algn="ctr" defTabSz="1044575">
                <a:defRPr/>
              </a:pPr>
              <a:t>0</a:t>
            </a:fld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7450" y="1632845"/>
            <a:ext cx="2173965" cy="515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6" tIns="45713" rIns="91426" bIns="45713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 1</a:t>
            </a:r>
            <a:r>
              <a:rPr lang="en-US" altLang="zh-CN" sz="22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.</a:t>
            </a:r>
            <a:r>
              <a:rPr lang="zh-CN" altLang="en-US" sz="22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现状幼儿园</a:t>
            </a:r>
            <a:endParaRPr lang="en-US" altLang="zh-CN" sz="22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  <a:sym typeface="黑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367664" y="2145925"/>
            <a:ext cx="5525135" cy="1477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6" tIns="45713" rIns="91426" bIns="45713">
            <a:spAutoFit/>
          </a:bodyPr>
          <a:lstStyle/>
          <a:p>
            <a:pPr marL="341630" indent="-34163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     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现状幼儿园共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260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所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1277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班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基本呈现 </a:t>
            </a:r>
            <a:r>
              <a:rPr lang="zh-CN" altLang="en-US" sz="2000" dirty="0">
                <a:solidFill>
                  <a:schemeClr val="tx1"/>
                </a:solidFill>
                <a:ea typeface="幼圆" panose="02010509060101010101" pitchFamily="49" charset="-122"/>
                <a:sym typeface="幼圆" panose="02010509060101010101" pitchFamily="49" charset="-122"/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政府主导，社会参与，公办、民办并举</a:t>
            </a:r>
            <a:r>
              <a:rPr lang="zh-CN" altLang="en-US" sz="2000" dirty="0">
                <a:solidFill>
                  <a:schemeClr val="tx1"/>
                </a:solidFill>
                <a:ea typeface="幼圆" panose="02010509060101010101" pitchFamily="49" charset="-122"/>
                <a:sym typeface="幼圆" panose="02010509060101010101" pitchFamily="49" charset="-122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的办园格局。</a:t>
            </a: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497450" y="4153973"/>
            <a:ext cx="5597433" cy="46368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6" tIns="45713" rIns="91426" bIns="45713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现状布局问题</a:t>
            </a:r>
            <a:endParaRPr lang="en-US" altLang="zh-CN" sz="20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marL="341630" indent="-34163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分布密度</a:t>
            </a:r>
            <a:r>
              <a:rPr lang="en-US" altLang="zh-CN" sz="20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——</a:t>
            </a: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整体分布于人口分布相协调，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中心城区</a:t>
            </a: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分布相对密集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  <a:sym typeface="Calibri" panose="020F0502020204030204" pitchFamily="34" charset="0"/>
              </a:rPr>
              <a:t>；</a:t>
            </a: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幼儿园分布密度为</a:t>
            </a:r>
            <a:r>
              <a:rPr lang="en-US" altLang="zh-CN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0.14</a:t>
            </a: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所</a:t>
            </a:r>
            <a:r>
              <a:rPr lang="en-US" altLang="zh-CN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平方公里；</a:t>
            </a:r>
          </a:p>
          <a:p>
            <a:pPr marL="341630" indent="-34163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  问题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—— 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公办幼儿园需求大，比例有待进一步提高；存在部分幼儿园用地不足；中心城区城市化推进，居住人口膨胀，适龄幼儿迅速增多，存在幼儿园配套不完善，入学压力大；</a:t>
            </a:r>
          </a:p>
          <a:p>
            <a:pPr marL="341630" indent="-34163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67A22E4-6226-443D-9A40-D90D217E0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841" y="986970"/>
            <a:ext cx="8119140" cy="9587471"/>
          </a:xfrm>
          <a:prstGeom prst="rect">
            <a:avLst/>
          </a:prstGeom>
        </p:spPr>
      </p:pic>
      <p:sp>
        <p:nvSpPr>
          <p:cNvPr id="13" name="文本框 99">
            <a:extLst>
              <a:ext uri="{FF2B5EF4-FFF2-40B4-BE49-F238E27FC236}">
                <a16:creationId xmlns="" xmlns:a16="http://schemas.microsoft.com/office/drawing/2014/main" id="{1A9A5F94-6CA5-4494-8030-91A6A6EFD827}"/>
              </a:ext>
            </a:extLst>
          </p:cNvPr>
          <p:cNvSpPr txBox="1"/>
          <p:nvPr/>
        </p:nvSpPr>
        <p:spPr>
          <a:xfrm>
            <a:off x="9345653" y="10175661"/>
            <a:ext cx="41662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章丘区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幼儿园现状分布图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A0BCA1F-47E6-420C-82B3-19A0D7BF47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8" r="32780" b="79498"/>
          <a:stretch/>
        </p:blipFill>
        <p:spPr>
          <a:xfrm>
            <a:off x="6690050" y="10106467"/>
            <a:ext cx="1407374" cy="3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5"/>
          <p:cNvSpPr txBox="1"/>
          <p:nvPr/>
        </p:nvSpPr>
        <p:spPr>
          <a:xfrm>
            <a:off x="5681300" y="1390963"/>
            <a:ext cx="4233956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章丘区幼儿园规划、调整情况表</a:t>
            </a: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630238" y="1020763"/>
            <a:ext cx="2741428" cy="515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6" tIns="45713" rIns="91426" bIns="45713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 2.</a:t>
            </a:r>
            <a:r>
              <a:rPr lang="zh-CN" altLang="en-US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幼儿园布局规划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46385"/>
              </p:ext>
            </p:extLst>
          </p:nvPr>
        </p:nvGraphicFramePr>
        <p:xfrm>
          <a:off x="630238" y="1789743"/>
          <a:ext cx="13869531" cy="8635045"/>
        </p:xfrm>
        <a:graphic>
          <a:graphicData uri="http://schemas.openxmlformats.org/drawingml/2006/table">
            <a:tbl>
              <a:tblPr/>
              <a:tblGrid>
                <a:gridCol w="559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4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53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18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53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53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53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53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53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352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557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序号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类型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名称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规划班数（班）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占地面积（公顷）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建设类型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拟选址位置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4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原址改扩建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迁建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原有教育设施置换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尚城幼儿园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0.45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唐王山路以北、双山 以西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易安明郡幼儿园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易安明郡幼儿园）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章莱路西大学城路南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福康幼儿园 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0.3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福康路南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官庄幼儿园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官庄吴家社区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普集凤凰幼儿园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普集普东村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白泉幼儿园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章莱路西白泉社区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龙泉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0.54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双山大街西双山北路北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绿城百合幼儿园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赭山大道西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贺套幼儿园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绣水大街东贺套社区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百脉悦府幼儿园（百脉悦府幼儿园）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石河街东铁路南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刁镇张官庄幼儿园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刁镇张官庄村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党家幼儿园 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0.3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龙山街道党家村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众美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书香华府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经十东路以南，明埠路以西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黄金生态城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龙泉路以北、绣水大街北延以西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恒大悦珑台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1.01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省道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s244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以东，大站水库以西，绣源河广场以南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哈工大机器人（山东）智能装备产业园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经十东路以南、工业三路南延以东、山东省医学科学院以西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3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鑫苑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悦泉湾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鑫苑幼儿园）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0.164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世纪西路以东，福安路以南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璞悦府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0.23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双山北路以南，经十路以北，气象局以东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3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中康明德府（中康明德府幼儿园）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0.51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福康路以南，原琅沟电厂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熙水台花园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胶济铁路以南、双山大街以东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东风煤矿老矿区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石河街以东，东风煤矿宿舍西，汇泉路北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4187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老四中周边片区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ABC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区（老四中周边配套幼儿园）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东至石河街，西至国税局宿舍，南至规划路，北至胶济铁路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5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泰悦盛景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0.43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经十东路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14111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鲍庄滕朋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东至规划路，西至工业二路，南至福泰路，北至福安路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绣水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东至规划路，西至绣水大街，南至汇泉路，北至济青路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东姚西姚孟阿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东至姚庄社区、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S244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，西南北均至规划路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埠东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东至埠村路，西至规划路，南至南外环，北至章丘二中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南罗周家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东至圣井中学，西至潘王路，南至规划路，北至现状路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北皋埠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东至</a:t>
                      </a:r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S244</a:t>
                      </a:r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，西至枣园小学，南至摩天岭社区，北至现状路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30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西鹅刘台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东至丰汇，西至工业四路，南至公租房，北至章源电力</a:t>
                      </a:r>
                    </a:p>
                  </a:txBody>
                  <a:tcPr marL="6083" marR="6083" marT="6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2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630238" y="1020763"/>
            <a:ext cx="2598760" cy="515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6" tIns="45713" rIns="91426" bIns="45713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2.</a:t>
            </a:r>
            <a:r>
              <a:rPr lang="zh-CN" altLang="en-US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幼儿园布局规划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03789"/>
              </p:ext>
            </p:extLst>
          </p:nvPr>
        </p:nvGraphicFramePr>
        <p:xfrm>
          <a:off x="630238" y="1805666"/>
          <a:ext cx="13884053" cy="8486084"/>
        </p:xfrm>
        <a:graphic>
          <a:graphicData uri="http://schemas.openxmlformats.org/drawingml/2006/table">
            <a:tbl>
              <a:tblPr/>
              <a:tblGrid>
                <a:gridCol w="588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1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3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3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3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12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47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76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011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1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31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张家梅家睦里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东至规划路，西至一号路，南至规划人才城路，北至经十东路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南涧贺套以西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东至绣水大街，西至怡和家园，南至唐王山路，北至鲁宏大道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东类西类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东至小铁路，西至枣寨路，南至十一号路，北至规划路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51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白云路以西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1.2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南地块：东至石河街，西至绣水东街，南至唐王山路，北至规划路。北地块：东至东石河社区，西至石河街，南至胶济铁路，北至铁道北路。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廉坡砚池（山阳）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东至世纪西路，西至工业二路，南至济青路，北至赭山南路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东琅沟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东至东琅沟公寓，西至工业二路，南至福泰路，北至东西沟头李家埠安置区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37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西琅沟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东至马安土地，西至工业四路北延，南至马安安置房，北至福康路南侧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月宫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</a:t>
                      </a:r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S244</a:t>
                      </a:r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，西至台地，南至长青安置区，北至月宫生产路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39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杨胡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东至世纪西路，西至规划路，南至福康路，北至福安路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40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后枣园大义田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东至小铁路，西至规划路，南至规划路，北至十一号路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鲁宏幼儿园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0.75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 银都园地块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香港街唐人中心片区幼儿园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0.92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老卫生局地块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眼明泉北区幼儿园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0.75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眼名泉小区东方冷库北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东城花苑城建文苑片区幼儿园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0.95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东城小学内合并设置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经十路南双山片区幼儿园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0.74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新建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芙蓉街南章莱路西双山医院东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东方幼儿园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0.075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明水街道石河村老东外环以东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七彩幼儿园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明水街道明珠小区山泉路以南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小葵花幼儿园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明水街道眼明泉小区明塘路以北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49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金雨幼儿园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0.022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明水街道香港街山泉路北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50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华夏爱婴幼儿园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0.012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明水街道唐人中心</a:t>
                      </a:r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51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金豆豆幼儿园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0.015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明水街道铁道北路西石河东首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乾坤幼儿园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0.022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明水街道城建路南首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徐燕幼儿园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0.033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明水街道唐人中心</a:t>
                      </a:r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明一社区幼儿园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0.01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明水街道明一社区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55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黄河镇中心幼儿园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0.23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黄河镇吕家寨村吕大路西侧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明水街道王白幼儿园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明水街道王中村济青路以南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57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黄河北房幼儿园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0.07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黄河镇北房村青龙街村委会南侧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58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黄河镇董高幼儿园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0.53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黄河镇董高村吴关路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59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黄河镇大张幼儿园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黄河镇东张村北街西侧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60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黄河镇二图幼儿园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黄河镇二图村兴国大街北首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61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黄河镇木张幼儿园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黄河镇木张村文化街路东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59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62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黄河镇东李幼儿园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n-ea"/>
                          <a:ea typeface="+mn-ea"/>
                        </a:rPr>
                        <a:t>0.07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n-ea"/>
                          <a:ea typeface="+mn-ea"/>
                        </a:rPr>
                        <a:t>撤销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黄河镇东李村希望街南侧</a:t>
                      </a:r>
                    </a:p>
                  </a:txBody>
                  <a:tcPr marL="6136" marR="6136" marT="6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73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0C331EC-E724-496A-8BDF-A45650531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582" y="946554"/>
            <a:ext cx="8577943" cy="97468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4C8A2D1-CEC3-471D-8126-BB620D9D56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 b="31912"/>
          <a:stretch/>
        </p:blipFill>
        <p:spPr>
          <a:xfrm>
            <a:off x="6128733" y="9659459"/>
            <a:ext cx="1444171" cy="876927"/>
          </a:xfrm>
          <a:prstGeom prst="rect">
            <a:avLst/>
          </a:prstGeom>
        </p:spPr>
      </p:pic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630238" y="1180417"/>
            <a:ext cx="2598760" cy="515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6" tIns="45713" rIns="91426" bIns="45713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2.</a:t>
            </a:r>
            <a:r>
              <a:rPr lang="zh-CN" altLang="en-US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幼儿园布局规划</a:t>
            </a: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731066" y="1963393"/>
            <a:ext cx="5813516" cy="6694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城区幼儿园：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20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城区内规划新增</a:t>
            </a:r>
            <a:r>
              <a:rPr lang="en-US" altLang="zh-CN" sz="220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40</a:t>
            </a:r>
            <a:r>
              <a:rPr lang="zh-CN" altLang="en-US" sz="220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所幼儿园，以满足城区适龄儿童的入园需求。其中，针对目前现状老城区幼儿园不足问题，在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个</a:t>
            </a:r>
            <a:r>
              <a:rPr lang="zh-CN" altLang="en-US" sz="220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不足的片区新建幼儿园，解决儿童入园难的问题：</a:t>
            </a:r>
            <a:endParaRPr kumimoji="0" lang="en-US" altLang="zh-CN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香港街唐人中心片区：新建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班幼儿园；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眼明泉片区：新建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9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班幼儿园；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经十路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南双山片区：新建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9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班幼儿园；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东城花苑、城建文苑片区：新建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12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班幼儿园；</a:t>
            </a:r>
            <a:endParaRPr kumimoji="0" lang="en-US" altLang="zh-CN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农村幼儿园：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以提升改造为主，提升幼儿园的办学条件。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0650" y="10164733"/>
            <a:ext cx="316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章丘区幼儿园规划布局图</a:t>
            </a:r>
          </a:p>
        </p:txBody>
      </p:sp>
    </p:spTree>
    <p:extLst>
      <p:ext uri="{BB962C8B-B14F-4D97-AF65-F5344CB8AC3E}">
        <p14:creationId xmlns:p14="http://schemas.microsoft.com/office/powerpoint/2010/main" val="265452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0C331EC-E724-496A-8BDF-A45650531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582" y="946554"/>
            <a:ext cx="8577943" cy="97468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4C8A2D1-CEC3-471D-8126-BB620D9D56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 b="31912"/>
          <a:stretch/>
        </p:blipFill>
        <p:spPr>
          <a:xfrm>
            <a:off x="6128733" y="9659459"/>
            <a:ext cx="1444171" cy="876927"/>
          </a:xfrm>
          <a:prstGeom prst="rect">
            <a:avLst/>
          </a:prstGeom>
        </p:spPr>
      </p:pic>
      <p:graphicFrame>
        <p:nvGraphicFramePr>
          <p:cNvPr id="11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19864"/>
              </p:ext>
            </p:extLst>
          </p:nvPr>
        </p:nvGraphicFramePr>
        <p:xfrm>
          <a:off x="686772" y="4927883"/>
          <a:ext cx="5050610" cy="1824968"/>
        </p:xfrm>
        <a:graphic>
          <a:graphicData uri="http://schemas.openxmlformats.org/drawingml/2006/table">
            <a:tbl>
              <a:tblPr/>
              <a:tblGrid>
                <a:gridCol w="2525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5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类型</a:t>
                      </a:r>
                    </a:p>
                  </a:txBody>
                  <a:tcPr marL="91474" marR="9147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学校个数</a:t>
                      </a:r>
                    </a:p>
                  </a:txBody>
                  <a:tcPr marL="91474" marR="9147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现状保留</a:t>
                      </a:r>
                    </a:p>
                  </a:txBody>
                  <a:tcPr marL="91474" marR="9147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243</a:t>
                      </a:r>
                    </a:p>
                  </a:txBody>
                  <a:tcPr marL="91474" marR="9147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规划新增</a:t>
                      </a:r>
                    </a:p>
                  </a:txBody>
                  <a:tcPr marL="91474" marR="9147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45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91474" marR="9147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撤销</a:t>
                      </a:r>
                      <a:endParaRPr kumimoji="0" 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91474" marR="9147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rPr>
                        <a:t>17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endParaRPr>
                    </a:p>
                  </a:txBody>
                  <a:tcPr marL="91474" marR="9147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53522" y="10183980"/>
            <a:ext cx="316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章丘区幼儿园规划布局图</a:t>
            </a: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630238" y="1020763"/>
            <a:ext cx="2741428" cy="515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6" tIns="45713" rIns="91426" bIns="45713"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  2.</a:t>
            </a:r>
            <a:r>
              <a:rPr lang="zh-CN" altLang="en-US" sz="22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幼儿园布局规划</a:t>
            </a: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731066" y="1963393"/>
            <a:ext cx="4962022" cy="31393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共规划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288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所幼儿园，共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1668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班。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现状保留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243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所，共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1210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班；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规划新增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45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所，共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458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班；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结合实际情况撤销</a:t>
            </a:r>
            <a:r>
              <a:rPr lang="en-US" altLang="zh-CN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17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所现状外围规模小、师资差的学校，共</a:t>
            </a:r>
            <a:r>
              <a:rPr lang="en-US" altLang="zh-CN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67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班。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563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137856</TotalTime>
  <Pages>0</Pages>
  <Words>1684</Words>
  <Characters>0</Characters>
  <Application>Microsoft Office PowerPoint</Application>
  <DocSecurity>0</DocSecurity>
  <PresentationFormat>自定义</PresentationFormat>
  <Lines>0</Lines>
  <Paragraphs>736</Paragraphs>
  <Slides>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AECOM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LiV</dc:creator>
  <cp:lastModifiedBy>PC</cp:lastModifiedBy>
  <cp:revision>8390</cp:revision>
  <cp:lastPrinted>2019-11-19T10:03:00Z</cp:lastPrinted>
  <dcterms:created xsi:type="dcterms:W3CDTF">2013-04-07T01:48:00Z</dcterms:created>
  <dcterms:modified xsi:type="dcterms:W3CDTF">2019-12-10T07:34:44Z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